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Roboto Slab"/>
      <p:regular r:id="rId34"/>
      <p:bold r:id="rId35"/>
    </p:embeddedFon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Slab-bold.fntdata"/><Relationship Id="rId12" Type="http://schemas.openxmlformats.org/officeDocument/2006/relationships/slide" Target="slides/slide7.xml"/><Relationship Id="rId34" Type="http://schemas.openxmlformats.org/officeDocument/2006/relationships/font" Target="fonts/RobotoSlab-regular.fntdata"/><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covering “approximating outside the processor”. It’s a relatively short paper, but it’s a review paper that outlines a lot of different ways approximate computing can be used outside of processing units.  Because it’s a review paper, I’m going to skip a lot of math, and just introduce several methods with some example results from each. They’re all really cool, and I’m really happy to be able to talk about them all.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8b1336886_2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8b1336886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before I move on to some experimental results, I want to clarify a couple things. I’ve been using the words “error bounds” quite loosely. Lax actually allows the programmer to place several different kinds of constraints on the sensor output, and error is only one of them. A programmer can also place constraints on latency (which is the time it takes to get a valid measurement), error rate (which is the rate at which the sensor simply malfunctions and does not yield valid output), and even loss using an arbitrary loss function written by the programmer. Also, as someone in canvas pointed out, the authors are unapologetically using devices at supply voltages that they are NOT rated for. The authors simply comment that “devices still work outside the rated range”. The fact that a designer or programmer has to provide lax with error rates at various voltages from their device means that results should be roughly predictable, at least in the short term. I don’t know how using a device outside its rated range can affect a device long term, but the authors to my knowledge, do not say anything about it. Theoretically, though, lax could dynamically adjust supply voltage if a device suddenly starts behaving unexpectedly, so it might still be OK. This is one of the strangest parts of the work... it seems a little crazy. But whatever we think about it, they have some decent results.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98b1336886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98b1336886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error rate and power savings for two tested sensors. On the x-axis is the number of invalid results per 1000 readings, and on the y axis is the percent of power saved by lax. On the left, we have results from a temperature sensor, and here, there’s almost no drop in quality from the sensor. We just get almost 50% power savings for free, just trusting Lax to take care of the device for us. On the right, we have results from a gyroscope sensor. Here, the tradeoff is clearly visible. We have a nice curve that we can use to find a good compromise between power savings and error rate. Even though the tradeoff is more defined, we can still get almost 25% in power savings for free, which is pretty good, especially if we remember that the gyroscope in the example system we saw earlier took up the most power out of any one component, by a significant margin. The gyroscope is the reason they had to use a log scale, because it uses almost 30 times more power than anything else. So, this has been Lax. It’s a way to get approximate sensor readings in order to save power. Let’s move on to another method we can use to approximate sensor readings.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98b1336886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98b1336886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Instead of manipulating the sensors themselves, or doing irresponsible with their voltage supplies, we can target a different thing that draws a lot of power.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8b1336886_2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98b1336886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can target serial data transfers that send data from sensors to the processor. According to one of the paper’s references, these transfers can, and I quote, “become a significant fraction of system power.” I wish there was a nice plot I could rip from the paper or any of its references, but no such figure existed. Anyways, for those that don’t know,</a:t>
            </a:r>
            <a:r>
              <a:rPr lang="en"/>
              <a:t> when values are sent between devices serially, a single wire is made to flip back and forth between 0 and 1. This is a change in voltage, and so it costs energy. The paper lists a method to encode data that tries to reduce the number of times bits have to be flipped between 0 and 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8b1336886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98b1336886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create what they call “value-deviation-bounded serial encoders.” These encoders accept serial input and produce serial output values that minimize bit flipping while meeting specified “value deviation bounds,” essentially error bounds. For brevity’s sake, I’m not going to cover the details of the encoding algorithm, but I will explain the concept. A simple example is on the right: here we have 64 in binary. As you can see, transmitting this value will require the line to go from 0, to 1, and back to 0. If we change this value to 63, we only have to change the voltage once. This is half the bit flips, with literally minimal error. This might seem like a silly example, but it shows how the concept works.  So, now that we know the concept,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98b1336886_2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98b1336886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a tradeoff becomes apparent. Perfect transmission means there’s no power savings: you’re sending the exact value, and not approximating, while perfect power savings means we’re never sending any bits over: we’re just sitting at 0 or 1 all the time. The figure shows how several different strategies balance error tolerance (x axis) and the number of bits flipped (which they call “serial transition count”). One must choose a method that performs acceptably. But how do we do that? As it turns out the authors just chose a method that was computationally efficient.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8b1336886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98b1336886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They find an algorithm that achieves good results with linear time complexity. </a:t>
            </a:r>
            <a:r>
              <a:rPr lang="en">
                <a:solidFill>
                  <a:schemeClr val="dk1"/>
                </a:solidFill>
              </a:rPr>
              <a:t>They call it Rake, because it only requires two passes over the input bits. Given arbitrary error bounds for signals of arbitrary bit width, it guarantees that encoded data will stay within the required error bounds, while lowering bit flipping by a nearly optimal amount. The algorithm is deterministic: for any given input, it will always produce the same output. With this in mind, we can examine the performance of rake for integers of various bit widths. Shown on the right are average results for all 8-bit and 16-bit values, using 4 selected implementations from the previous slide (e1 - e4) and rake, which is the blue triangles. As we can see, rake doesn’t optimize for serial transition reduction as much as it could, but it achieves pleasant results. For 16-bit values, we get an average 40% transition reduction for less than 1% full-range error!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98b1336886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98b1336886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also perform a case study, where they used rake in a real device: accelerometer readings are passed through rake and sent to a processor in a pedometer, or step counter. In this experiment, they saw a 54% decrease in bit flipping with only a 5% error in step count. It’s nice to see the effects that the error caused by approximation can have in a real device, as it shows that it could be acceptable in some use cases if power is important.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98b1336886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98b1336886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paper moves on. It’s</a:t>
            </a:r>
            <a:r>
              <a:rPr lang="en"/>
              <a:t> talked about ways to approximate values from sensors to lower power consumption, before values even reach the processor, but we can also try to approximate the full system’s output, and save power in things that come after the processor: the system’s display or speakers. The paper suggests producing intentionally imperfect visual or audio outputs, where the imperfections are unnoticeable (or at least acceptable) to humans. </a:t>
            </a:r>
            <a:r>
              <a:rPr lang="en">
                <a:solidFill>
                  <a:schemeClr val="dk1"/>
                </a:solidFill>
              </a:rPr>
              <a:t>For this method, the paper lists a bunch of sources, but most of them aren’t really approximate computing: they focus on manually selecting full color palettes that save power when displayed on phone screens, so I’m skipping those. One source that might be an example of approximate computing...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98b1336886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98b1336886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...uses a “human-aware color space” to evaluate approximated images produced on an OLED screen, and judge how close they are to the original from the perspective of a human viewer.</a:t>
            </a:r>
            <a:endParaRPr/>
          </a:p>
          <a:p>
            <a:pPr indent="0" lvl="0" marL="0" rtl="0" algn="l">
              <a:spcBef>
                <a:spcPts val="0"/>
              </a:spcBef>
              <a:spcAft>
                <a:spcPts val="0"/>
              </a:spcAft>
              <a:buNone/>
            </a:pPr>
            <a:r>
              <a:rPr lang="en"/>
              <a:t>This group utilizes what they call “dynamic voltage scaling” to alter the colors on a OLED screen to reduce power use while minimizing any visible change.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98b1336886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98b1336886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approximate computing methods we’ve studied try to optimize number crunching, calculations, and outputs. They focus on helping a processing unit, whether it’s a CPU, GPU, NPU or FGPA. But, there are a lot...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8b1336886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8b1336886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OLEDs, organic light emitting diodes, are frequently used to represent pixels in modern screens.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98b1336886_2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98b1336886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Each pixel is represented by three lights: red, blue, and green. Each color’s brightness is set by a digital value inside a set range. In modern OLED screens...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98b1336886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98b1336886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LEDs are lined up in a grid, and are given the same voltage supply, and the voltage supply is held static at all times. This is where power saving becomes possible: every LED is told to reach a target brightness between 0 and 255 by signals along a data line. If none of the LEDs are trying to reach full brightness at 255, then none of the LEDs will be effectively using the full voltage supply. Any difference between the maximum desired voltage on an LED and the provided supply voltage is essentially wasted energy.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8b1336886_2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8b1336886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authors thus decide to dynamically adjust the supply voltage of the OLED screen to just barely allow all LEDs to reach the desired voltage. They call this “dynamic voltage scaling.” However, doing this causes the brightness of all pixels in the grid to decrease, due to decreased current. To fix this, the authors artificially manipulate the digital image signal going into the screen, raising the desired brightness value for all pixels to compensate for the lower supply voltage. Theoretically, all pixels end up at the intended color and brightness, and less power is wasted.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8b1336886_2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8b1336886_2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However, we can accept some amount of imperfection in order to stay at lower supply voltages. If there is a small number of bright pixels in an image, we can remain at a lower supply voltage than we would normally need, and digitally brighten the brightest pixels as much as possible. They won’t end up the perfect brightness, and the resulting image would be an approximation. However, this distortion may not be impactful.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98b1336886_2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98b1336886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read the slide]. There’s a lot of math that I don’t have time to cover, but this explains the concept.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8b1336886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98b1336886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some sample images. The image quality in the paper is slightly troublesome, but it should be visible that there is less distortion between the original image and the approximated image in the darker images (on the left) than in the brighter pair of images (on the right). The darker images naturally allowed more power to be saved, saving 52% of power with very little noticeable distortion. The brighter approximated image seems acceptable in quality, and still saves 21.8% of the normal power draw.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98b1336886_2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98b1336886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paper has a final section that’s not really specific to approximate computing, but </a:t>
            </a:r>
            <a:r>
              <a:rPr lang="en"/>
              <a:t>[just read the slide].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8b1336886_2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8b1336886_2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8b1336886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8b1336886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more components in a system than just the processing unit. There’s memory, and there can be displays, wireless modules, cameras, and a bunch of other sensors like gyroscopes and temperature sensors. Most of these are in smartphones, and a lot of these are in embedded devices for things like weather stations and other data acquisition setups. A lot of these components are in Internet of Things devices, portable game systems, and other common devices seen every day. A lot of these devices care about battery life and power usage, which is a thing approximate computing can help. But, to effectively use approximate computing, we want to apply it to the components that draw the most power.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8b133688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8b133688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it turns out, in most of these portable or embedded systems, the processing unit does not use the most power. Sensors, internal data transmission, and displays all use significant amounts of power. This figure here is from the paper, and illustrates power used by several components in a system with many sensors. As you can see, the processor uses only a small minority of the power used by the full system. So, it makes sense to target things other than the processor for optimization. But, how do we do that, if most studies we’ve seen target the processing unit? Well...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98b133688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98b133688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paper lists several methods. Overall, there are three main strategies proposed: one tries to control sensors in such a way that they use less power but produce imprecise output, the second encodes data from sensors so that it is more efficient to transmit serially, and the third tries to allow certain errors into output that is undetectable to the consumer.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98b1336886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98b1336886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let’s get into the sensor side of things. Sensors have intrinsic noise. It’s always true. Anything that takes information from a sensor should be ready to deal with some amount uncertainty in the data. So, in some cases, we can exploit this. One example given is some of the author’s prior work.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98b1336886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98b133688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hey create a system that they call “LAX,” which includes software that sits between a device driver and a program. It controls the sensor and tries to minimize energy consumption while still delivering acceptable data according to bounds set by the programmer. The imprecise data is passed to the program, which is written to handle the imprecision.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98b1336886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98b1336886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software required to use Lax is a configurable C library: The programmer includes Lax when writing code, and must provide Lax with information about the device’s error rate at various voltage levels. This is either included in device specifications, or the programmer can experimentally find the error at various supply voltages. The programmer also has to provide tolerable e</a:t>
            </a:r>
            <a:r>
              <a:rPr lang="en"/>
              <a:t>rror bounds, and use a special, provided compiler to build lax. They can then use a traditional compiler to build the full program, and run it on the target system. Lax is supposed to take care of any run-time errors that occur when interfacing with the sensor (if they’re not the program’s fault).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98b1336886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98b1336886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Lax then interfaces with the sensor using the sensor’s normal driver software,  and also controls the sensor’s supply voltage using a programmable voltage regulator or an equivalent analog circuit.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 Id="rId10"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Approximating Outside the Processor</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Phillip Stanley-Marbell, Martin Rinard</a:t>
            </a:r>
            <a:endParaRPr/>
          </a:p>
        </p:txBody>
      </p:sp>
      <p:sp>
        <p:nvSpPr>
          <p:cNvPr id="65" name="Google Shape;65;p13"/>
          <p:cNvSpPr txBox="1"/>
          <p:nvPr>
            <p:ph idx="1" type="subTitle"/>
          </p:nvPr>
        </p:nvSpPr>
        <p:spPr>
          <a:xfrm>
            <a:off x="1832702" y="358670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t>Presentation by Cody LaFlamme</a:t>
            </a:r>
            <a:endParaRPr sz="1700"/>
          </a:p>
          <a:p>
            <a:pPr indent="0" lvl="0" marL="0" rtl="0" algn="ctr">
              <a:spcBef>
                <a:spcPts val="0"/>
              </a:spcBef>
              <a:spcAft>
                <a:spcPts val="0"/>
              </a:spcAft>
              <a:buNone/>
            </a:pPr>
            <a:r>
              <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Lax: Some Remarks</a:t>
            </a:r>
            <a:endParaRPr/>
          </a:p>
        </p:txBody>
      </p:sp>
      <p:sp>
        <p:nvSpPr>
          <p:cNvPr id="138" name="Google Shape;138;p2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The provided system allows the programmer to place several constraints on results, including:</a:t>
            </a:r>
            <a:endParaRPr/>
          </a:p>
          <a:p>
            <a:pPr indent="-317500" lvl="1" marL="914400" marR="0" rtl="0" algn="l">
              <a:lnSpc>
                <a:spcPct val="115000"/>
              </a:lnSpc>
              <a:spcBef>
                <a:spcPts val="0"/>
              </a:spcBef>
              <a:spcAft>
                <a:spcPts val="0"/>
              </a:spcAft>
              <a:buSzPts val="1400"/>
              <a:buChar char="○"/>
            </a:pPr>
            <a:r>
              <a:rPr lang="en"/>
              <a:t>V</a:t>
            </a:r>
            <a:r>
              <a:rPr lang="en"/>
              <a:t>alue-deviation (i.e. numerical error)</a:t>
            </a:r>
            <a:endParaRPr/>
          </a:p>
          <a:p>
            <a:pPr indent="-317500" lvl="1" marL="914400" marR="0" rtl="0" algn="l">
              <a:lnSpc>
                <a:spcPct val="115000"/>
              </a:lnSpc>
              <a:spcBef>
                <a:spcPts val="0"/>
              </a:spcBef>
              <a:spcAft>
                <a:spcPts val="0"/>
              </a:spcAft>
              <a:buSzPts val="1400"/>
              <a:buChar char="○"/>
            </a:pPr>
            <a:r>
              <a:rPr lang="en"/>
              <a:t>L</a:t>
            </a:r>
            <a:r>
              <a:rPr lang="en"/>
              <a:t>atency (time to get a valid reading)</a:t>
            </a:r>
            <a:endParaRPr/>
          </a:p>
          <a:p>
            <a:pPr indent="-317500" lvl="1" marL="914400" marR="0" rtl="0" algn="l">
              <a:lnSpc>
                <a:spcPct val="115000"/>
              </a:lnSpc>
              <a:spcBef>
                <a:spcPts val="0"/>
              </a:spcBef>
              <a:spcAft>
                <a:spcPts val="0"/>
              </a:spcAft>
              <a:buSzPts val="1400"/>
              <a:buChar char="○"/>
            </a:pPr>
            <a:r>
              <a:rPr lang="en"/>
              <a:t>Error rate (the frequency at which sensor readings yield garbage results)</a:t>
            </a:r>
            <a:endParaRPr/>
          </a:p>
          <a:p>
            <a:pPr indent="-317500" lvl="1" marL="914400" rtl="0" algn="l">
              <a:spcBef>
                <a:spcPts val="0"/>
              </a:spcBef>
              <a:spcAft>
                <a:spcPts val="0"/>
              </a:spcAft>
              <a:buSzPts val="1400"/>
              <a:buChar char="○"/>
            </a:pPr>
            <a:r>
              <a:rPr lang="en"/>
              <a:t>Loss (with an arbitrary loss function)</a:t>
            </a:r>
            <a:endParaRPr/>
          </a:p>
          <a:p>
            <a:pPr indent="0" lvl="0" marL="0" marR="0" rtl="0" algn="l">
              <a:lnSpc>
                <a:spcPct val="115000"/>
              </a:lnSpc>
              <a:spcBef>
                <a:spcPts val="1600"/>
              </a:spcBef>
              <a:spcAft>
                <a:spcPts val="1600"/>
              </a:spcAft>
              <a:buNone/>
            </a:pPr>
            <a:r>
              <a:rPr lang="en"/>
              <a:t>This method might use sensors at supply voltages outside the manufacturer-suggested range! Lax can theoretically adjust voltage dynamically to stay within provided constraints.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Lax Results</a:t>
            </a:r>
            <a:endParaRPr/>
          </a:p>
        </p:txBody>
      </p:sp>
      <p:sp>
        <p:nvSpPr>
          <p:cNvPr id="144" name="Google Shape;144;p23"/>
          <p:cNvSpPr txBox="1"/>
          <p:nvPr>
            <p:ph idx="1" type="body"/>
          </p:nvPr>
        </p:nvSpPr>
        <p:spPr>
          <a:xfrm>
            <a:off x="387900" y="1489825"/>
            <a:ext cx="33420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can clearly see the tradeoff between voltage and error likelihood.</a:t>
            </a:r>
            <a:endParaRPr/>
          </a:p>
          <a:p>
            <a:pPr indent="0" lvl="0" marL="0" rtl="0" algn="l">
              <a:spcBef>
                <a:spcPts val="1600"/>
              </a:spcBef>
              <a:spcAft>
                <a:spcPts val="1600"/>
              </a:spcAft>
              <a:buNone/>
            </a:pPr>
            <a:r>
              <a:rPr lang="en"/>
              <a:t>This works for some sensors better than others.</a:t>
            </a:r>
            <a:endParaRPr/>
          </a:p>
        </p:txBody>
      </p:sp>
      <p:pic>
        <p:nvPicPr>
          <p:cNvPr id="145" name="Google Shape;145;p23"/>
          <p:cNvPicPr preferRelativeResize="0"/>
          <p:nvPr/>
        </p:nvPicPr>
        <p:blipFill>
          <a:blip r:embed="rId3">
            <a:alphaModFix/>
          </a:blip>
          <a:stretch>
            <a:fillRect/>
          </a:stretch>
        </p:blipFill>
        <p:spPr>
          <a:xfrm>
            <a:off x="3830300" y="1627550"/>
            <a:ext cx="4295699" cy="2714650"/>
          </a:xfrm>
          <a:prstGeom prst="rect">
            <a:avLst/>
          </a:prstGeom>
          <a:noFill/>
          <a:ln>
            <a:noFill/>
          </a:ln>
        </p:spPr>
      </p:pic>
      <p:pic>
        <p:nvPicPr>
          <p:cNvPr id="146" name="Google Shape;146;p23"/>
          <p:cNvPicPr preferRelativeResize="0"/>
          <p:nvPr/>
        </p:nvPicPr>
        <p:blipFill>
          <a:blip r:embed="rId4">
            <a:alphaModFix/>
          </a:blip>
          <a:stretch>
            <a:fillRect/>
          </a:stretch>
        </p:blipFill>
        <p:spPr>
          <a:xfrm>
            <a:off x="451425" y="3356325"/>
            <a:ext cx="2457050" cy="1683575"/>
          </a:xfrm>
          <a:prstGeom prst="rect">
            <a:avLst/>
          </a:prstGeom>
          <a:noFill/>
          <a:ln>
            <a:noFill/>
          </a:ln>
        </p:spPr>
      </p:pic>
      <p:sp>
        <p:nvSpPr>
          <p:cNvPr id="147" name="Google Shape;147;p23"/>
          <p:cNvSpPr txBox="1"/>
          <p:nvPr/>
        </p:nvSpPr>
        <p:spPr>
          <a:xfrm>
            <a:off x="2969700" y="48558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[18].</a:t>
            </a:r>
            <a:endParaRPr sz="12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have intrinsic noise. Can we accept more uncertainty to save power?</a:t>
            </a:r>
            <a:endParaRPr/>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53" name="Google Shape;153;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Inputs: Assumptions of Noise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have intrinsic noise. Can we accept more uncertainty to save power?</a:t>
            </a:r>
            <a:endParaRPr/>
          </a:p>
          <a:p>
            <a:pPr indent="0" lvl="0" marL="0" rtl="0" algn="l">
              <a:lnSpc>
                <a:spcPct val="100000"/>
              </a:lnSpc>
              <a:spcBef>
                <a:spcPts val="1600"/>
              </a:spcBef>
              <a:spcAft>
                <a:spcPts val="0"/>
              </a:spcAft>
              <a:buNone/>
            </a:pPr>
            <a:r>
              <a:rPr lang="en" sz="1500"/>
              <a:t>Sensor data is sent serially... This takes a lot of power!</a:t>
            </a:r>
            <a:endParaRPr sz="1500"/>
          </a:p>
          <a:p>
            <a:pPr indent="0" lvl="0" marL="0" rtl="0" algn="l">
              <a:lnSpc>
                <a:spcPct val="100000"/>
              </a:lnSpc>
              <a:spcBef>
                <a:spcPts val="1600"/>
              </a:spcBef>
              <a:spcAft>
                <a:spcPts val="0"/>
              </a:spcAft>
              <a:buNone/>
            </a:pPr>
            <a:r>
              <a:rPr lang="en" sz="1200"/>
              <a:t>“At data rates of just 10 Mb/s, and aggregated over several sensor interfaces, data transfer power becomes a significant fraction of system power.” [19]</a:t>
            </a:r>
            <a:endParaRPr sz="12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59" name="Google Shape;159;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Inputs: Assumptions of Noise</a:t>
            </a:r>
            <a:endParaRPr/>
          </a:p>
        </p:txBody>
      </p:sp>
      <p:sp>
        <p:nvSpPr>
          <p:cNvPr id="160" name="Google Shape;160;p25"/>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[19].</a:t>
            </a:r>
            <a:endParaRPr sz="1200">
              <a:solidFill>
                <a:schemeClr val="dk1"/>
              </a:solidFill>
              <a:latin typeface="Roboto"/>
              <a:ea typeface="Roboto"/>
              <a:cs typeface="Roboto"/>
              <a:sym typeface="Roboto"/>
            </a:endParaRPr>
          </a:p>
        </p:txBody>
      </p:sp>
      <p:pic>
        <p:nvPicPr>
          <p:cNvPr id="161" name="Google Shape;161;p25"/>
          <p:cNvPicPr preferRelativeResize="0"/>
          <p:nvPr/>
        </p:nvPicPr>
        <p:blipFill>
          <a:blip r:embed="rId3">
            <a:alphaModFix/>
          </a:blip>
          <a:stretch>
            <a:fillRect/>
          </a:stretch>
        </p:blipFill>
        <p:spPr>
          <a:xfrm>
            <a:off x="387900" y="2890300"/>
            <a:ext cx="3532834" cy="1861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have intrinsic noise. Can we accept more uncertainty to save power?</a:t>
            </a:r>
            <a:endParaRPr/>
          </a:p>
          <a:p>
            <a:pPr indent="0" lvl="0" marL="0" rtl="0" algn="l">
              <a:spcBef>
                <a:spcPts val="1600"/>
              </a:spcBef>
              <a:spcAft>
                <a:spcPts val="0"/>
              </a:spcAft>
              <a:buNone/>
            </a:pPr>
            <a:r>
              <a:rPr lang="en" sz="1500"/>
              <a:t>Value-Deviation-Bounded Serial encoders (VDBS encoders): Encoders that alter binary values to reduce bit flipping in serial communication.</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7" name="Google Shape;167;p2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Inputs: Assumptions of Noise</a:t>
            </a:r>
            <a:endParaRPr/>
          </a:p>
        </p:txBody>
      </p:sp>
      <p:pic>
        <p:nvPicPr>
          <p:cNvPr id="168" name="Google Shape;168;p26"/>
          <p:cNvPicPr preferRelativeResize="0"/>
          <p:nvPr/>
        </p:nvPicPr>
        <p:blipFill>
          <a:blip r:embed="rId3">
            <a:alphaModFix/>
          </a:blip>
          <a:stretch>
            <a:fillRect/>
          </a:stretch>
        </p:blipFill>
        <p:spPr>
          <a:xfrm>
            <a:off x="4958475" y="2840713"/>
            <a:ext cx="3138974" cy="1911551"/>
          </a:xfrm>
          <a:prstGeom prst="rect">
            <a:avLst/>
          </a:prstGeom>
          <a:noFill/>
          <a:ln>
            <a:noFill/>
          </a:ln>
        </p:spPr>
      </p:pic>
      <p:sp>
        <p:nvSpPr>
          <p:cNvPr id="169" name="Google Shape;169;p26"/>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[19].</a:t>
            </a:r>
            <a:endParaRPr sz="1200">
              <a:solidFill>
                <a:schemeClr val="dk1"/>
              </a:solidFill>
              <a:latin typeface="Roboto"/>
              <a:ea typeface="Roboto"/>
              <a:cs typeface="Roboto"/>
              <a:sym typeface="Roboto"/>
            </a:endParaRPr>
          </a:p>
        </p:txBody>
      </p:sp>
      <p:pic>
        <p:nvPicPr>
          <p:cNvPr id="170" name="Google Shape;170;p26"/>
          <p:cNvPicPr preferRelativeResize="0"/>
          <p:nvPr/>
        </p:nvPicPr>
        <p:blipFill>
          <a:blip r:embed="rId4">
            <a:alphaModFix/>
          </a:blip>
          <a:stretch>
            <a:fillRect/>
          </a:stretch>
        </p:blipFill>
        <p:spPr>
          <a:xfrm>
            <a:off x="387900" y="2890300"/>
            <a:ext cx="3532834" cy="1861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idx="1" type="body"/>
          </p:nvPr>
        </p:nvSpPr>
        <p:spPr>
          <a:xfrm>
            <a:off x="387900" y="1485950"/>
            <a:ext cx="8189400" cy="10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can choose perfect transmission (no  encoding) or perfect bit-flipping reduction (always outputting 0 or 1). Neither of these are acceptable!</a:t>
            </a:r>
            <a:endParaRPr/>
          </a:p>
          <a:p>
            <a:pPr indent="0" lvl="0" marL="0" rtl="0" algn="l">
              <a:spcBef>
                <a:spcPts val="1600"/>
              </a:spcBef>
              <a:spcAft>
                <a:spcPts val="1600"/>
              </a:spcAft>
              <a:buNone/>
            </a:pPr>
            <a:r>
              <a:rPr lang="en"/>
              <a:t> Many strategies exist, and each handles the tradeoff differently.</a:t>
            </a:r>
            <a:endParaRPr/>
          </a:p>
        </p:txBody>
      </p:sp>
      <p:sp>
        <p:nvSpPr>
          <p:cNvPr id="176" name="Google Shape;176;p2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Tradeoffs in VDBS</a:t>
            </a:r>
            <a:endParaRPr/>
          </a:p>
        </p:txBody>
      </p:sp>
      <p:sp>
        <p:nvSpPr>
          <p:cNvPr id="177" name="Google Shape;177;p27"/>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[19].</a:t>
            </a:r>
            <a:endParaRPr sz="1200">
              <a:solidFill>
                <a:schemeClr val="dk1"/>
              </a:solidFill>
              <a:latin typeface="Roboto"/>
              <a:ea typeface="Roboto"/>
              <a:cs typeface="Roboto"/>
              <a:sym typeface="Roboto"/>
            </a:endParaRPr>
          </a:p>
        </p:txBody>
      </p:sp>
      <p:pic>
        <p:nvPicPr>
          <p:cNvPr id="178" name="Google Shape;178;p27"/>
          <p:cNvPicPr preferRelativeResize="0"/>
          <p:nvPr/>
        </p:nvPicPr>
        <p:blipFill>
          <a:blip r:embed="rId3">
            <a:alphaModFix/>
          </a:blip>
          <a:stretch>
            <a:fillRect/>
          </a:stretch>
        </p:blipFill>
        <p:spPr>
          <a:xfrm>
            <a:off x="1998200" y="2804250"/>
            <a:ext cx="4795649" cy="204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idx="1" type="body"/>
          </p:nvPr>
        </p:nvSpPr>
        <p:spPr>
          <a:xfrm>
            <a:off x="387900" y="1485950"/>
            <a:ext cx="45633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create “Rake”: a O(n) algorithm that implements VDBS encoding. </a:t>
            </a:r>
            <a:endParaRPr/>
          </a:p>
          <a:p>
            <a:pPr indent="0" lvl="0" marL="0" rtl="0" algn="l">
              <a:spcBef>
                <a:spcPts val="1600"/>
              </a:spcBef>
              <a:spcAft>
                <a:spcPts val="1600"/>
              </a:spcAft>
              <a:buNone/>
            </a:pPr>
            <a:r>
              <a:rPr lang="en"/>
              <a:t>Performance is much better for 16-bit values than 8-bit values (note the difference in x-axes).</a:t>
            </a:r>
            <a:endParaRPr/>
          </a:p>
        </p:txBody>
      </p:sp>
      <p:sp>
        <p:nvSpPr>
          <p:cNvPr id="184" name="Google Shape;184;p2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Rake: Practical </a:t>
            </a:r>
            <a:r>
              <a:rPr lang="en"/>
              <a:t>VDBS</a:t>
            </a:r>
            <a:endParaRPr/>
          </a:p>
        </p:txBody>
      </p:sp>
      <p:sp>
        <p:nvSpPr>
          <p:cNvPr id="185" name="Google Shape;185;p28"/>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[19].</a:t>
            </a:r>
            <a:endParaRPr sz="1200">
              <a:solidFill>
                <a:schemeClr val="dk1"/>
              </a:solidFill>
              <a:latin typeface="Roboto"/>
              <a:ea typeface="Roboto"/>
              <a:cs typeface="Roboto"/>
              <a:sym typeface="Roboto"/>
            </a:endParaRPr>
          </a:p>
        </p:txBody>
      </p:sp>
      <p:pic>
        <p:nvPicPr>
          <p:cNvPr id="186" name="Google Shape;186;p28"/>
          <p:cNvPicPr preferRelativeResize="0"/>
          <p:nvPr/>
        </p:nvPicPr>
        <p:blipFill>
          <a:blip r:embed="rId3">
            <a:alphaModFix/>
          </a:blip>
          <a:stretch>
            <a:fillRect/>
          </a:stretch>
        </p:blipFill>
        <p:spPr>
          <a:xfrm>
            <a:off x="5218875" y="1144125"/>
            <a:ext cx="3720279" cy="3762551"/>
          </a:xfrm>
          <a:prstGeom prst="rect">
            <a:avLst/>
          </a:prstGeom>
          <a:noFill/>
          <a:ln>
            <a:noFill/>
          </a:ln>
        </p:spPr>
      </p:pic>
      <p:pic>
        <p:nvPicPr>
          <p:cNvPr id="187" name="Google Shape;187;p28"/>
          <p:cNvPicPr preferRelativeResize="0"/>
          <p:nvPr/>
        </p:nvPicPr>
        <p:blipFill>
          <a:blip r:embed="rId4">
            <a:alphaModFix/>
          </a:blip>
          <a:stretch>
            <a:fillRect/>
          </a:stretch>
        </p:blipFill>
        <p:spPr>
          <a:xfrm>
            <a:off x="606850" y="3458100"/>
            <a:ext cx="3278525" cy="1397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idx="1" type="body"/>
          </p:nvPr>
        </p:nvSpPr>
        <p:spPr>
          <a:xfrm>
            <a:off x="387900" y="1489825"/>
            <a:ext cx="45483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Accelerometer readings are encoded on their way to the processor inside a pedometer.</a:t>
            </a:r>
            <a:endParaRPr/>
          </a:p>
          <a:p>
            <a:pPr indent="0" lvl="0" marL="0" rtl="0" algn="l">
              <a:spcBef>
                <a:spcPts val="1600"/>
              </a:spcBef>
              <a:spcAft>
                <a:spcPts val="1600"/>
              </a:spcAft>
              <a:buNone/>
            </a:pPr>
            <a:r>
              <a:rPr lang="en"/>
              <a:t>Results see a 54% decrease in bit transitions with 5% step count error.</a:t>
            </a:r>
            <a:endParaRPr/>
          </a:p>
        </p:txBody>
      </p:sp>
      <p:sp>
        <p:nvSpPr>
          <p:cNvPr id="193" name="Google Shape;193;p2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Rake: A Case Study</a:t>
            </a:r>
            <a:endParaRPr/>
          </a:p>
        </p:txBody>
      </p:sp>
      <p:pic>
        <p:nvPicPr>
          <p:cNvPr id="194" name="Google Shape;194;p29"/>
          <p:cNvPicPr preferRelativeResize="0"/>
          <p:nvPr/>
        </p:nvPicPr>
        <p:blipFill>
          <a:blip r:embed="rId3">
            <a:alphaModFix/>
          </a:blip>
          <a:stretch>
            <a:fillRect/>
          </a:stretch>
        </p:blipFill>
        <p:spPr>
          <a:xfrm>
            <a:off x="5231226" y="594175"/>
            <a:ext cx="3805050" cy="4438299"/>
          </a:xfrm>
          <a:prstGeom prst="rect">
            <a:avLst/>
          </a:prstGeom>
          <a:noFill/>
          <a:ln>
            <a:noFill/>
          </a:ln>
        </p:spPr>
      </p:pic>
      <p:pic>
        <p:nvPicPr>
          <p:cNvPr id="195" name="Google Shape;195;p29"/>
          <p:cNvPicPr preferRelativeResize="0"/>
          <p:nvPr/>
        </p:nvPicPr>
        <p:blipFill>
          <a:blip r:embed="rId4">
            <a:alphaModFix/>
          </a:blip>
          <a:stretch>
            <a:fillRect/>
          </a:stretch>
        </p:blipFill>
        <p:spPr>
          <a:xfrm>
            <a:off x="387901" y="3341525"/>
            <a:ext cx="3901900" cy="1535550"/>
          </a:xfrm>
          <a:prstGeom prst="rect">
            <a:avLst/>
          </a:prstGeom>
          <a:noFill/>
          <a:ln>
            <a:noFill/>
          </a:ln>
        </p:spPr>
      </p:pic>
      <p:sp>
        <p:nvSpPr>
          <p:cNvPr id="196" name="Google Shape;196;p29"/>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[19].</a:t>
            </a:r>
            <a:endParaRPr sz="120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Humans have imperfect vision: our brains take shortcuts. Do we really need perfect output?</a:t>
            </a:r>
            <a:endParaRPr/>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02" name="Google Shape;202;p3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Outputs: Limits of Perception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Humans have imperfect vision: our brains take shortcuts. Do we really need perfect output?</a:t>
            </a:r>
            <a:endParaRPr/>
          </a:p>
          <a:p>
            <a:pPr indent="0" lvl="0" marL="0" rtl="0" algn="l">
              <a:spcBef>
                <a:spcPts val="1600"/>
              </a:spcBef>
              <a:spcAft>
                <a:spcPts val="0"/>
              </a:spcAft>
              <a:buNone/>
            </a:pPr>
            <a:r>
              <a:rPr lang="en"/>
              <a:t>Maybe not! “Human-aware color space” can be used to quantify error in images, accounting for how human vision works.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08" name="Google Shape;208;p3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Outputs: Limits of Perception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71" name="Google Shape;71;p14"/>
          <p:cNvSpPr txBox="1"/>
          <p:nvPr>
            <p:ph idx="1" type="body"/>
          </p:nvPr>
        </p:nvSpPr>
        <p:spPr>
          <a:xfrm>
            <a:off x="387900" y="1594025"/>
            <a:ext cx="2808000" cy="28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approximate computing methods try to optimize calculations, especially for scientific computing. </a:t>
            </a:r>
            <a:endParaRPr/>
          </a:p>
          <a:p>
            <a:pPr indent="0" lvl="0" marL="0" rtl="0" algn="l">
              <a:spcBef>
                <a:spcPts val="1600"/>
              </a:spcBef>
              <a:spcAft>
                <a:spcPts val="0"/>
              </a:spcAft>
              <a:buNone/>
            </a:pPr>
            <a:r>
              <a:rPr lang="en"/>
              <a:t>These efforts focus on operations performed by processing units (CPU, GPU, NPU, FPGA’s).</a:t>
            </a:r>
            <a:endParaRPr/>
          </a:p>
          <a:p>
            <a:pPr indent="0" lvl="0" marL="0" rtl="0" algn="l">
              <a:spcBef>
                <a:spcPts val="1600"/>
              </a:spcBef>
              <a:spcAft>
                <a:spcPts val="1600"/>
              </a:spcAft>
              <a:buNone/>
            </a:pPr>
            <a:r>
              <a:t/>
            </a:r>
            <a:endParaRPr/>
          </a:p>
        </p:txBody>
      </p:sp>
      <p:pic>
        <p:nvPicPr>
          <p:cNvPr id="72" name="Google Shape;72;p14"/>
          <p:cNvPicPr preferRelativeResize="0"/>
          <p:nvPr/>
        </p:nvPicPr>
        <p:blipFill rotWithShape="1">
          <a:blip r:embed="rId3">
            <a:alphaModFix/>
          </a:blip>
          <a:srcRect b="0" l="18044" r="18350" t="7149"/>
          <a:stretch/>
        </p:blipFill>
        <p:spPr>
          <a:xfrm>
            <a:off x="3306375" y="778250"/>
            <a:ext cx="1248927" cy="1216899"/>
          </a:xfrm>
          <a:prstGeom prst="rect">
            <a:avLst/>
          </a:prstGeom>
          <a:noFill/>
          <a:ln>
            <a:noFill/>
          </a:ln>
        </p:spPr>
      </p:pic>
      <p:pic>
        <p:nvPicPr>
          <p:cNvPr id="73" name="Google Shape;73;p14"/>
          <p:cNvPicPr preferRelativeResize="0"/>
          <p:nvPr/>
        </p:nvPicPr>
        <p:blipFill>
          <a:blip r:embed="rId4">
            <a:alphaModFix/>
          </a:blip>
          <a:stretch>
            <a:fillRect/>
          </a:stretch>
        </p:blipFill>
        <p:spPr>
          <a:xfrm>
            <a:off x="4791552" y="778250"/>
            <a:ext cx="2161170" cy="121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OLED Basics</a:t>
            </a:r>
            <a:endParaRPr/>
          </a:p>
        </p:txBody>
      </p:sp>
      <p:sp>
        <p:nvSpPr>
          <p:cNvPr id="214" name="Google Shape;214;p3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Organic Light Emitting Diodes (OLEDS) are lights deployed in grids to form digital displays.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OLED Basics</a:t>
            </a:r>
            <a:endParaRPr/>
          </a:p>
        </p:txBody>
      </p:sp>
      <p:sp>
        <p:nvSpPr>
          <p:cNvPr id="220" name="Google Shape;220;p3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Organic Light Emitting Diodes (OLEDS) are lights deployed in grids to form digital displays. </a:t>
            </a:r>
            <a:endParaRPr/>
          </a:p>
          <a:p>
            <a:pPr indent="0" lvl="0" marL="0" rtl="0" algn="l">
              <a:spcBef>
                <a:spcPts val="1600"/>
              </a:spcBef>
              <a:spcAft>
                <a:spcPts val="0"/>
              </a:spcAft>
              <a:buNone/>
            </a:pPr>
            <a:r>
              <a:rPr lang="en"/>
              <a:t>Each pixel has three lights: red, green, and blue. Brightness of each light is determined by three digital values from 0 to 255.</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21" name="Google Shape;221;p33"/>
          <p:cNvPicPr preferRelativeResize="0"/>
          <p:nvPr/>
        </p:nvPicPr>
        <p:blipFill>
          <a:blip r:embed="rId3">
            <a:alphaModFix/>
          </a:blip>
          <a:stretch>
            <a:fillRect/>
          </a:stretch>
        </p:blipFill>
        <p:spPr>
          <a:xfrm>
            <a:off x="494350" y="3147798"/>
            <a:ext cx="3117199" cy="1562350"/>
          </a:xfrm>
          <a:prstGeom prst="rect">
            <a:avLst/>
          </a:prstGeom>
          <a:noFill/>
          <a:ln>
            <a:noFill/>
          </a:ln>
        </p:spPr>
      </p:pic>
      <p:sp>
        <p:nvSpPr>
          <p:cNvPr id="222" name="Google Shape;222;p33"/>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OLED Basics</a:t>
            </a:r>
            <a:endParaRPr/>
          </a:p>
        </p:txBody>
      </p:sp>
      <p:sp>
        <p:nvSpPr>
          <p:cNvPr id="228" name="Google Shape;228;p3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Organic Light Emitting Diodes (OLEDS) are lights deployed in grids to form digital displays. </a:t>
            </a:r>
            <a:endParaRPr/>
          </a:p>
          <a:p>
            <a:pPr indent="0" lvl="0" marL="0" rtl="0" algn="l">
              <a:spcBef>
                <a:spcPts val="1600"/>
              </a:spcBef>
              <a:spcAft>
                <a:spcPts val="0"/>
              </a:spcAft>
              <a:buNone/>
            </a:pPr>
            <a:r>
              <a:rPr lang="en"/>
              <a:t>Each pixel has three lights: red, green, and blue. Brightness of each light is determined by three digital values from 0 to 255.</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29" name="Google Shape;229;p34"/>
          <p:cNvPicPr preferRelativeResize="0"/>
          <p:nvPr/>
        </p:nvPicPr>
        <p:blipFill>
          <a:blip r:embed="rId3">
            <a:alphaModFix/>
          </a:blip>
          <a:stretch>
            <a:fillRect/>
          </a:stretch>
        </p:blipFill>
        <p:spPr>
          <a:xfrm>
            <a:off x="494350" y="3147798"/>
            <a:ext cx="3117199" cy="1562350"/>
          </a:xfrm>
          <a:prstGeom prst="rect">
            <a:avLst/>
          </a:prstGeom>
          <a:noFill/>
          <a:ln>
            <a:noFill/>
          </a:ln>
        </p:spPr>
      </p:pic>
      <p:sp>
        <p:nvSpPr>
          <p:cNvPr id="230" name="Google Shape;230;p34"/>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pic>
        <p:nvPicPr>
          <p:cNvPr id="231" name="Google Shape;231;p34"/>
          <p:cNvPicPr preferRelativeResize="0"/>
          <p:nvPr/>
        </p:nvPicPr>
        <p:blipFill>
          <a:blip r:embed="rId4">
            <a:alphaModFix/>
          </a:blip>
          <a:stretch>
            <a:fillRect/>
          </a:stretch>
        </p:blipFill>
        <p:spPr>
          <a:xfrm>
            <a:off x="5620324" y="3016850"/>
            <a:ext cx="2786900" cy="1927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Dynamic Voltage Scaling (DVS)</a:t>
            </a:r>
            <a:endParaRPr/>
          </a:p>
        </p:txBody>
      </p:sp>
      <p:sp>
        <p:nvSpPr>
          <p:cNvPr id="237" name="Google Shape;237;p35"/>
          <p:cNvSpPr txBox="1"/>
          <p:nvPr>
            <p:ph idx="1" type="body"/>
          </p:nvPr>
        </p:nvSpPr>
        <p:spPr>
          <a:xfrm>
            <a:off x="387900" y="1489825"/>
            <a:ext cx="3860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supply voltage does not need to be higher than the maximum desired LED voltage!</a:t>
            </a:r>
            <a:endParaRPr/>
          </a:p>
          <a:p>
            <a:pPr indent="0" lvl="0" marL="0" rtl="0" algn="l">
              <a:spcBef>
                <a:spcPts val="1600"/>
              </a:spcBef>
              <a:spcAft>
                <a:spcPts val="1600"/>
              </a:spcAft>
              <a:buNone/>
            </a:pPr>
            <a:r>
              <a:rPr lang="en"/>
              <a:t>We can lower the supply voltage to just barely meet voltage requirements, but the digital image must be brightened to compensate, so the same luminance is (usually) reached.</a:t>
            </a:r>
            <a:endParaRPr/>
          </a:p>
        </p:txBody>
      </p:sp>
      <p:sp>
        <p:nvSpPr>
          <p:cNvPr id="238" name="Google Shape;238;p35"/>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pic>
        <p:nvPicPr>
          <p:cNvPr id="239" name="Google Shape;239;p35"/>
          <p:cNvPicPr preferRelativeResize="0"/>
          <p:nvPr/>
        </p:nvPicPr>
        <p:blipFill>
          <a:blip r:embed="rId3">
            <a:alphaModFix/>
          </a:blip>
          <a:stretch>
            <a:fillRect/>
          </a:stretch>
        </p:blipFill>
        <p:spPr>
          <a:xfrm>
            <a:off x="4350349" y="1357600"/>
            <a:ext cx="4696026" cy="2809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DVS: </a:t>
            </a:r>
            <a:r>
              <a:rPr lang="en"/>
              <a:t>Approximation for Better Efficiency</a:t>
            </a:r>
            <a:endParaRPr/>
          </a:p>
        </p:txBody>
      </p:sp>
      <p:sp>
        <p:nvSpPr>
          <p:cNvPr id="245" name="Google Shape;245;p36"/>
          <p:cNvSpPr txBox="1"/>
          <p:nvPr>
            <p:ph idx="1" type="body"/>
          </p:nvPr>
        </p:nvSpPr>
        <p:spPr>
          <a:xfrm>
            <a:off x="387900" y="1489825"/>
            <a:ext cx="3860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opt to be worse than perfect for better power savings.</a:t>
            </a:r>
            <a:endParaRPr/>
          </a:p>
          <a:p>
            <a:pPr indent="0" lvl="0" marL="0" rtl="0" algn="l">
              <a:spcBef>
                <a:spcPts val="1600"/>
              </a:spcBef>
              <a:spcAft>
                <a:spcPts val="1600"/>
              </a:spcAft>
              <a:buNone/>
            </a:pPr>
            <a:r>
              <a:rPr lang="en"/>
              <a:t>At too-low supply voltages, we may not be able to digitally brighten all pixels highly enough, causing distortion in bright pixels... but this might be worth the power savings.</a:t>
            </a:r>
            <a:endParaRPr/>
          </a:p>
        </p:txBody>
      </p:sp>
      <p:sp>
        <p:nvSpPr>
          <p:cNvPr id="246" name="Google Shape;246;p36"/>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pic>
        <p:nvPicPr>
          <p:cNvPr id="247" name="Google Shape;247;p36"/>
          <p:cNvPicPr preferRelativeResize="0"/>
          <p:nvPr/>
        </p:nvPicPr>
        <p:blipFill>
          <a:blip r:embed="rId3">
            <a:alphaModFix/>
          </a:blip>
          <a:stretch>
            <a:fillRect/>
          </a:stretch>
        </p:blipFill>
        <p:spPr>
          <a:xfrm>
            <a:off x="4350349" y="1357600"/>
            <a:ext cx="4696026" cy="280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DVS: Human-aware color space</a:t>
            </a:r>
            <a:endParaRPr/>
          </a:p>
        </p:txBody>
      </p:sp>
      <p:sp>
        <p:nvSpPr>
          <p:cNvPr id="253" name="Google Shape;253;p37"/>
          <p:cNvSpPr txBox="1"/>
          <p:nvPr>
            <p:ph idx="1" type="body"/>
          </p:nvPr>
        </p:nvSpPr>
        <p:spPr>
          <a:xfrm>
            <a:off x="387900" y="1489825"/>
            <a:ext cx="8404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digitally brightening images, math is performed to make the digitally-brightened image as close as possible to the original image in </a:t>
            </a:r>
            <a:r>
              <a:rPr i="1" lang="en"/>
              <a:t>human-aware color space.</a:t>
            </a:r>
            <a:endParaRPr i="1"/>
          </a:p>
          <a:p>
            <a:pPr indent="0" lvl="0" marL="0" rtl="0" algn="l">
              <a:spcBef>
                <a:spcPts val="1600"/>
              </a:spcBef>
              <a:spcAft>
                <a:spcPts val="0"/>
              </a:spcAft>
              <a:buNone/>
            </a:pPr>
            <a:r>
              <a:rPr lang="en"/>
              <a:t>“The [human-aware] color space considers two colors to be perceptually identical when the Euclidean difference between the two color is less than a certain threshold. The threshold is generally determined by the human vision characteristics...”</a:t>
            </a:r>
            <a:endParaRPr/>
          </a:p>
          <a:p>
            <a:pPr indent="0" lvl="0" marL="0" rtl="0" algn="l">
              <a:spcBef>
                <a:spcPts val="1600"/>
              </a:spcBef>
              <a:spcAft>
                <a:spcPts val="1600"/>
              </a:spcAft>
              <a:buNone/>
            </a:pPr>
            <a:r>
              <a:rPr lang="en"/>
              <a:t>Thus, approximations exploit human biology to save extra power.</a:t>
            </a:r>
            <a:endParaRPr/>
          </a:p>
        </p:txBody>
      </p:sp>
      <p:sp>
        <p:nvSpPr>
          <p:cNvPr id="254" name="Google Shape;254;p37"/>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Dynamic Voltage Scaling: Results</a:t>
            </a:r>
            <a:endParaRPr/>
          </a:p>
        </p:txBody>
      </p:sp>
      <p:sp>
        <p:nvSpPr>
          <p:cNvPr id="260" name="Google Shape;260;p38"/>
          <p:cNvSpPr txBox="1"/>
          <p:nvPr/>
        </p:nvSpPr>
        <p:spPr>
          <a:xfrm>
            <a:off x="2969700" y="48040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[12].</a:t>
            </a:r>
            <a:endParaRPr sz="1200">
              <a:solidFill>
                <a:schemeClr val="dk1"/>
              </a:solidFill>
              <a:latin typeface="Roboto"/>
              <a:ea typeface="Roboto"/>
              <a:cs typeface="Roboto"/>
              <a:sym typeface="Roboto"/>
            </a:endParaRPr>
          </a:p>
        </p:txBody>
      </p:sp>
      <p:pic>
        <p:nvPicPr>
          <p:cNvPr id="261" name="Google Shape;261;p38"/>
          <p:cNvPicPr preferRelativeResize="0"/>
          <p:nvPr/>
        </p:nvPicPr>
        <p:blipFill>
          <a:blip r:embed="rId3">
            <a:alphaModFix/>
          </a:blip>
          <a:stretch>
            <a:fillRect/>
          </a:stretch>
        </p:blipFill>
        <p:spPr>
          <a:xfrm>
            <a:off x="216675" y="1543601"/>
            <a:ext cx="8710652" cy="3332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idx="1" type="body"/>
          </p:nvPr>
        </p:nvSpPr>
        <p:spPr>
          <a:xfrm>
            <a:off x="387900" y="1489825"/>
            <a:ext cx="8404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of this paper advise us to examine the theoretical upper bounds of benefits we may get from approximation.</a:t>
            </a:r>
            <a:endParaRPr/>
          </a:p>
          <a:p>
            <a:pPr indent="0" lvl="0" marL="0" rtl="0" algn="l">
              <a:spcBef>
                <a:spcPts val="1600"/>
              </a:spcBef>
              <a:spcAft>
                <a:spcPts val="0"/>
              </a:spcAft>
              <a:buNone/>
            </a:pPr>
            <a:r>
              <a:rPr lang="en"/>
              <a:t>They believe this can bring about higher understanding of problems, and allow for new solutions to be found.</a:t>
            </a:r>
            <a:endParaRPr/>
          </a:p>
          <a:p>
            <a:pPr indent="0" lvl="0" marL="0" rtl="0" algn="l">
              <a:spcBef>
                <a:spcPts val="1600"/>
              </a:spcBef>
              <a:spcAft>
                <a:spcPts val="1600"/>
              </a:spcAft>
              <a:buNone/>
            </a:pPr>
            <a:r>
              <a:rPr lang="en"/>
              <a:t>The authors of this work were inspired to create the VDBS encoding method after trying to quantify the maximum potential of alternate binary representations for approximate communication.</a:t>
            </a:r>
            <a:endParaRPr/>
          </a:p>
        </p:txBody>
      </p:sp>
      <p:sp>
        <p:nvSpPr>
          <p:cNvPr id="267" name="Google Shape;267;p3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Concluding Remarks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Multiple Choice Questions</a:t>
            </a:r>
            <a:endParaRPr/>
          </a:p>
        </p:txBody>
      </p:sp>
      <p:sp>
        <p:nvSpPr>
          <p:cNvPr id="273" name="Google Shape;273;p40"/>
          <p:cNvSpPr txBox="1"/>
          <p:nvPr>
            <p:ph idx="1" type="body"/>
          </p:nvPr>
        </p:nvSpPr>
        <p:spPr>
          <a:xfrm>
            <a:off x="387900" y="1489825"/>
            <a:ext cx="8404200" cy="3335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sz="1400"/>
              <a:t>What commonly draws significant amounts of power in common embedded systems?</a:t>
            </a:r>
            <a:endParaRPr sz="1400"/>
          </a:p>
          <a:p>
            <a:pPr indent="-292100" lvl="1" marL="914400" rtl="0" algn="l">
              <a:spcBef>
                <a:spcPts val="0"/>
              </a:spcBef>
              <a:spcAft>
                <a:spcPts val="0"/>
              </a:spcAft>
              <a:buSzPts val="1000"/>
              <a:buAutoNum type="alphaLcPeriod"/>
            </a:pPr>
            <a:r>
              <a:rPr lang="en" sz="1000"/>
              <a:t>Sensors</a:t>
            </a:r>
            <a:endParaRPr sz="1000"/>
          </a:p>
          <a:p>
            <a:pPr indent="-292100" lvl="1" marL="914400" rtl="0" algn="l">
              <a:spcBef>
                <a:spcPts val="0"/>
              </a:spcBef>
              <a:spcAft>
                <a:spcPts val="0"/>
              </a:spcAft>
              <a:buSzPts val="1000"/>
              <a:buAutoNum type="alphaLcPeriod"/>
            </a:pPr>
            <a:r>
              <a:rPr lang="en" sz="1000"/>
              <a:t>The processing unit</a:t>
            </a:r>
            <a:endParaRPr sz="1000"/>
          </a:p>
          <a:p>
            <a:pPr indent="-292100" lvl="1" marL="914400" rtl="0" algn="l">
              <a:spcBef>
                <a:spcPts val="0"/>
              </a:spcBef>
              <a:spcAft>
                <a:spcPts val="0"/>
              </a:spcAft>
              <a:buSzPts val="1000"/>
              <a:buAutoNum type="alphaLcPeriod"/>
            </a:pPr>
            <a:r>
              <a:rPr lang="en" sz="1000"/>
              <a:t>Serial data transmission</a:t>
            </a:r>
            <a:endParaRPr sz="1000"/>
          </a:p>
          <a:p>
            <a:pPr indent="-292100" lvl="1" marL="914400" rtl="0" algn="l">
              <a:spcBef>
                <a:spcPts val="0"/>
              </a:spcBef>
              <a:spcAft>
                <a:spcPts val="0"/>
              </a:spcAft>
              <a:buSzPts val="1000"/>
              <a:buAutoNum type="alphaLcPeriod"/>
            </a:pPr>
            <a:r>
              <a:rPr lang="en" sz="1000"/>
              <a:t>Both (a) and (c) [correct answer]</a:t>
            </a:r>
            <a:endParaRPr sz="1000"/>
          </a:p>
          <a:p>
            <a:pPr indent="-330200" lvl="0" marL="457200" rtl="0" algn="l">
              <a:spcBef>
                <a:spcPts val="0"/>
              </a:spcBef>
              <a:spcAft>
                <a:spcPts val="0"/>
              </a:spcAft>
              <a:buSzPts val="1600"/>
              <a:buAutoNum type="arabicPeriod"/>
            </a:pPr>
            <a:r>
              <a:rPr lang="en" sz="1400"/>
              <a:t>When would it be best to deliberately change the value read from a sensor to a less correct value before sending it to the processor serially?</a:t>
            </a:r>
            <a:r>
              <a:rPr lang="en" sz="1000"/>
              <a:t> </a:t>
            </a:r>
            <a:endParaRPr sz="1000"/>
          </a:p>
          <a:p>
            <a:pPr indent="-292100" lvl="1" marL="914400" rtl="0" algn="l">
              <a:spcBef>
                <a:spcPts val="0"/>
              </a:spcBef>
              <a:spcAft>
                <a:spcPts val="0"/>
              </a:spcAft>
              <a:buSzPts val="1000"/>
              <a:buAutoNum type="alphaLcPeriod"/>
            </a:pPr>
            <a:r>
              <a:rPr lang="en" sz="1000"/>
              <a:t>To average out noise from the sensor</a:t>
            </a:r>
            <a:endParaRPr sz="1000"/>
          </a:p>
          <a:p>
            <a:pPr indent="-292100" lvl="1" marL="914400" rtl="0" algn="l">
              <a:spcBef>
                <a:spcPts val="0"/>
              </a:spcBef>
              <a:spcAft>
                <a:spcPts val="0"/>
              </a:spcAft>
              <a:buSzPts val="1000"/>
              <a:buAutoNum type="alphaLcPeriod"/>
            </a:pPr>
            <a:r>
              <a:rPr lang="en" sz="1000"/>
              <a:t>To reduce the number of bits that have to be flipped when transmitting the data [correct answer]</a:t>
            </a:r>
            <a:endParaRPr sz="1000"/>
          </a:p>
          <a:p>
            <a:pPr indent="-292100" lvl="1" marL="914400" rtl="0" algn="l">
              <a:spcBef>
                <a:spcPts val="0"/>
              </a:spcBef>
              <a:spcAft>
                <a:spcPts val="0"/>
              </a:spcAft>
              <a:buSzPts val="1000"/>
              <a:buAutoNum type="alphaLcPeriod"/>
            </a:pPr>
            <a:r>
              <a:rPr lang="en" sz="1000"/>
              <a:t>To throw off malicious agents who might steal the sensor’s data</a:t>
            </a:r>
            <a:endParaRPr sz="1000"/>
          </a:p>
          <a:p>
            <a:pPr indent="-292100" lvl="1" marL="914400" rtl="0" algn="l">
              <a:spcBef>
                <a:spcPts val="0"/>
              </a:spcBef>
              <a:spcAft>
                <a:spcPts val="0"/>
              </a:spcAft>
              <a:buSzPts val="1000"/>
              <a:buAutoNum type="alphaLcPeriod"/>
            </a:pPr>
            <a:r>
              <a:rPr lang="en" sz="1000"/>
              <a:t>To produce a more interesting-looking scatter plot</a:t>
            </a:r>
            <a:endParaRPr sz="1000"/>
          </a:p>
          <a:p>
            <a:pPr indent="-317500" lvl="0" marL="457200" rtl="0" algn="l">
              <a:spcBef>
                <a:spcPts val="0"/>
              </a:spcBef>
              <a:spcAft>
                <a:spcPts val="0"/>
              </a:spcAft>
              <a:buSzPts val="1400"/>
              <a:buAutoNum type="arabicPeriod"/>
            </a:pPr>
            <a:r>
              <a:rPr lang="en" sz="1400"/>
              <a:t>Why might it be useful to lower the resolution or accuracy of an otherwise perfectly fine sensor?</a:t>
            </a:r>
            <a:endParaRPr sz="1400"/>
          </a:p>
          <a:p>
            <a:pPr indent="-292100" lvl="1" marL="914400" rtl="0" algn="l">
              <a:spcBef>
                <a:spcPts val="0"/>
              </a:spcBef>
              <a:spcAft>
                <a:spcPts val="0"/>
              </a:spcAft>
              <a:buSzPts val="1000"/>
              <a:buAutoNum type="alphaLcPeriod"/>
            </a:pPr>
            <a:r>
              <a:rPr lang="en" sz="1000"/>
              <a:t>To reduce power consumption [correct answer]</a:t>
            </a:r>
            <a:endParaRPr sz="1000"/>
          </a:p>
          <a:p>
            <a:pPr indent="-292100" lvl="1" marL="914400" rtl="0" algn="l">
              <a:spcBef>
                <a:spcPts val="0"/>
              </a:spcBef>
              <a:spcAft>
                <a:spcPts val="0"/>
              </a:spcAft>
              <a:buSzPts val="1000"/>
              <a:buAutoNum type="alphaLcPeriod"/>
            </a:pPr>
            <a:r>
              <a:rPr lang="en" sz="1000"/>
              <a:t>To make other sensors less jealous</a:t>
            </a:r>
            <a:endParaRPr sz="1000"/>
          </a:p>
          <a:p>
            <a:pPr indent="-292100" lvl="1" marL="914400" rtl="0" algn="l">
              <a:spcBef>
                <a:spcPts val="0"/>
              </a:spcBef>
              <a:spcAft>
                <a:spcPts val="0"/>
              </a:spcAft>
              <a:buSzPts val="1000"/>
              <a:buAutoNum type="alphaLcPeriod"/>
            </a:pPr>
            <a:r>
              <a:rPr lang="en" sz="1000"/>
              <a:t>To make it easier to process the data</a:t>
            </a:r>
            <a:endParaRPr sz="1000"/>
          </a:p>
          <a:p>
            <a:pPr indent="-292100" lvl="1" marL="914400" rtl="0" algn="l">
              <a:spcBef>
                <a:spcPts val="0"/>
              </a:spcBef>
              <a:spcAft>
                <a:spcPts val="0"/>
              </a:spcAft>
              <a:buSzPts val="1000"/>
              <a:buAutoNum type="alphaLcPeriod"/>
            </a:pPr>
            <a:r>
              <a:rPr lang="en" sz="1000"/>
              <a:t>To lessen the effect of inaccuracies caused by floating point math</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79" name="Google Shape;79;p15"/>
          <p:cNvSpPr txBox="1"/>
          <p:nvPr>
            <p:ph idx="1" type="body"/>
          </p:nvPr>
        </p:nvSpPr>
        <p:spPr>
          <a:xfrm>
            <a:off x="387900" y="1594025"/>
            <a:ext cx="2808000" cy="28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approximate computing methods try to optimize calculations, especially for scientific computing. </a:t>
            </a:r>
            <a:endParaRPr/>
          </a:p>
          <a:p>
            <a:pPr indent="0" lvl="0" marL="0" rtl="0" algn="l">
              <a:spcBef>
                <a:spcPts val="1600"/>
              </a:spcBef>
              <a:spcAft>
                <a:spcPts val="0"/>
              </a:spcAft>
              <a:buNone/>
            </a:pPr>
            <a:r>
              <a:rPr lang="en"/>
              <a:t>These efforts focus on operations performed by processing units (CPU, GPU, NPU, FPGA’s).</a:t>
            </a:r>
            <a:endParaRPr/>
          </a:p>
          <a:p>
            <a:pPr indent="0" lvl="0" marL="0" rtl="0" algn="l">
              <a:spcBef>
                <a:spcPts val="1600"/>
              </a:spcBef>
              <a:spcAft>
                <a:spcPts val="0"/>
              </a:spcAft>
              <a:buNone/>
            </a:pPr>
            <a:r>
              <a:rPr lang="en"/>
              <a:t>However, there is a lot more than just a processing unit in any given system!</a:t>
            </a:r>
            <a:endParaRPr/>
          </a:p>
          <a:p>
            <a:pPr indent="0" lvl="0" marL="0" rtl="0" algn="l">
              <a:spcBef>
                <a:spcPts val="1600"/>
              </a:spcBef>
              <a:spcAft>
                <a:spcPts val="0"/>
              </a:spcAft>
              <a:buNone/>
            </a:pPr>
            <a:r>
              <a:rPr lang="en"/>
              <a:t>New methods are necessary to lower power use in these other components.</a:t>
            </a:r>
            <a:endParaRPr/>
          </a:p>
          <a:p>
            <a:pPr indent="0" lvl="0" marL="0" rtl="0" algn="l">
              <a:spcBef>
                <a:spcPts val="1600"/>
              </a:spcBef>
              <a:spcAft>
                <a:spcPts val="1600"/>
              </a:spcAft>
              <a:buNone/>
            </a:pPr>
            <a:r>
              <a:t/>
            </a:r>
            <a:endParaRPr/>
          </a:p>
        </p:txBody>
      </p:sp>
      <p:pic>
        <p:nvPicPr>
          <p:cNvPr id="80" name="Google Shape;80;p15"/>
          <p:cNvPicPr preferRelativeResize="0"/>
          <p:nvPr/>
        </p:nvPicPr>
        <p:blipFill rotWithShape="1">
          <a:blip r:embed="rId3">
            <a:alphaModFix/>
          </a:blip>
          <a:srcRect b="0" l="18044" r="18350" t="7149"/>
          <a:stretch/>
        </p:blipFill>
        <p:spPr>
          <a:xfrm>
            <a:off x="3306375" y="778250"/>
            <a:ext cx="1248927" cy="1216899"/>
          </a:xfrm>
          <a:prstGeom prst="rect">
            <a:avLst/>
          </a:prstGeom>
          <a:noFill/>
          <a:ln>
            <a:noFill/>
          </a:ln>
        </p:spPr>
      </p:pic>
      <p:pic>
        <p:nvPicPr>
          <p:cNvPr id="81" name="Google Shape;81;p15"/>
          <p:cNvPicPr preferRelativeResize="0"/>
          <p:nvPr/>
        </p:nvPicPr>
        <p:blipFill>
          <a:blip r:embed="rId4">
            <a:alphaModFix/>
          </a:blip>
          <a:stretch>
            <a:fillRect/>
          </a:stretch>
        </p:blipFill>
        <p:spPr>
          <a:xfrm>
            <a:off x="4791552" y="778250"/>
            <a:ext cx="2161170" cy="1216900"/>
          </a:xfrm>
          <a:prstGeom prst="rect">
            <a:avLst/>
          </a:prstGeom>
          <a:noFill/>
          <a:ln>
            <a:noFill/>
          </a:ln>
        </p:spPr>
      </p:pic>
      <p:pic>
        <p:nvPicPr>
          <p:cNvPr id="82" name="Google Shape;82;p15"/>
          <p:cNvPicPr preferRelativeResize="0"/>
          <p:nvPr/>
        </p:nvPicPr>
        <p:blipFill>
          <a:blip r:embed="rId5">
            <a:alphaModFix/>
          </a:blip>
          <a:stretch>
            <a:fillRect/>
          </a:stretch>
        </p:blipFill>
        <p:spPr>
          <a:xfrm>
            <a:off x="3306387" y="3736954"/>
            <a:ext cx="2161174" cy="1127240"/>
          </a:xfrm>
          <a:prstGeom prst="rect">
            <a:avLst/>
          </a:prstGeom>
          <a:noFill/>
          <a:ln>
            <a:noFill/>
          </a:ln>
        </p:spPr>
      </p:pic>
      <p:pic>
        <p:nvPicPr>
          <p:cNvPr id="83" name="Google Shape;83;p15"/>
          <p:cNvPicPr preferRelativeResize="0"/>
          <p:nvPr/>
        </p:nvPicPr>
        <p:blipFill rotWithShape="1">
          <a:blip r:embed="rId6">
            <a:alphaModFix/>
          </a:blip>
          <a:srcRect b="0" l="26378" r="5529" t="0"/>
          <a:stretch/>
        </p:blipFill>
        <p:spPr>
          <a:xfrm>
            <a:off x="5707967" y="3736950"/>
            <a:ext cx="1158341" cy="1127251"/>
          </a:xfrm>
          <a:prstGeom prst="rect">
            <a:avLst/>
          </a:prstGeom>
          <a:noFill/>
          <a:ln>
            <a:noFill/>
          </a:ln>
        </p:spPr>
      </p:pic>
      <p:pic>
        <p:nvPicPr>
          <p:cNvPr id="84" name="Google Shape;84;p15"/>
          <p:cNvPicPr preferRelativeResize="0"/>
          <p:nvPr/>
        </p:nvPicPr>
        <p:blipFill>
          <a:blip r:embed="rId7">
            <a:alphaModFix/>
          </a:blip>
          <a:stretch>
            <a:fillRect/>
          </a:stretch>
        </p:blipFill>
        <p:spPr>
          <a:xfrm>
            <a:off x="3306375" y="2079450"/>
            <a:ext cx="3579750" cy="1573200"/>
          </a:xfrm>
          <a:prstGeom prst="rect">
            <a:avLst/>
          </a:prstGeom>
          <a:noFill/>
          <a:ln>
            <a:noFill/>
          </a:ln>
        </p:spPr>
      </p:pic>
      <p:pic>
        <p:nvPicPr>
          <p:cNvPr id="85" name="Google Shape;85;p15"/>
          <p:cNvPicPr preferRelativeResize="0"/>
          <p:nvPr/>
        </p:nvPicPr>
        <p:blipFill>
          <a:blip r:embed="rId8">
            <a:alphaModFix/>
          </a:blip>
          <a:stretch>
            <a:fillRect/>
          </a:stretch>
        </p:blipFill>
        <p:spPr>
          <a:xfrm>
            <a:off x="7106725" y="2263993"/>
            <a:ext cx="1663175" cy="1241232"/>
          </a:xfrm>
          <a:prstGeom prst="rect">
            <a:avLst/>
          </a:prstGeom>
          <a:noFill/>
          <a:ln>
            <a:noFill/>
          </a:ln>
        </p:spPr>
      </p:pic>
      <p:pic>
        <p:nvPicPr>
          <p:cNvPr id="86" name="Google Shape;86;p15"/>
          <p:cNvPicPr preferRelativeResize="0"/>
          <p:nvPr/>
        </p:nvPicPr>
        <p:blipFill rotWithShape="1">
          <a:blip r:embed="rId9">
            <a:alphaModFix/>
          </a:blip>
          <a:srcRect b="3609" l="29477" r="30541" t="1396"/>
          <a:stretch/>
        </p:blipFill>
        <p:spPr>
          <a:xfrm>
            <a:off x="7409800" y="778275"/>
            <a:ext cx="1057025" cy="1367974"/>
          </a:xfrm>
          <a:prstGeom prst="rect">
            <a:avLst/>
          </a:prstGeom>
          <a:noFill/>
          <a:ln>
            <a:noFill/>
          </a:ln>
        </p:spPr>
      </p:pic>
      <p:pic>
        <p:nvPicPr>
          <p:cNvPr id="87" name="Google Shape;87;p15"/>
          <p:cNvPicPr preferRelativeResize="0"/>
          <p:nvPr/>
        </p:nvPicPr>
        <p:blipFill rotWithShape="1">
          <a:blip r:embed="rId10">
            <a:alphaModFix/>
          </a:blip>
          <a:srcRect b="8182" l="19157" r="16920" t="6318"/>
          <a:stretch/>
        </p:blipFill>
        <p:spPr>
          <a:xfrm>
            <a:off x="7222321" y="3679975"/>
            <a:ext cx="1431984" cy="1241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 Example</a:t>
            </a:r>
            <a:endParaRPr/>
          </a:p>
        </p:txBody>
      </p:sp>
      <p:sp>
        <p:nvSpPr>
          <p:cNvPr id="93" name="Google Shape;93;p16"/>
          <p:cNvSpPr txBox="1"/>
          <p:nvPr>
            <p:ph idx="1" type="body"/>
          </p:nvPr>
        </p:nvSpPr>
        <p:spPr>
          <a:xfrm>
            <a:off x="387900" y="1594025"/>
            <a:ext cx="2808000" cy="28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paper focuses on optimizations that mostly help embedded systems, mobile and wearable devices, and other sensor-heavy systems.</a:t>
            </a:r>
            <a:endParaRPr/>
          </a:p>
          <a:p>
            <a:pPr indent="0" lvl="0" marL="0" rtl="0" algn="l">
              <a:spcBef>
                <a:spcPts val="1600"/>
              </a:spcBef>
              <a:spcAft>
                <a:spcPts val="1600"/>
              </a:spcAft>
              <a:buNone/>
            </a:pPr>
            <a:r>
              <a:rPr lang="en"/>
              <a:t>Authors claim that sensors, data transmission, and memory dominate power use in these systems, so these are the targets for optimization.</a:t>
            </a:r>
            <a:endParaRPr/>
          </a:p>
        </p:txBody>
      </p:sp>
      <p:sp>
        <p:nvSpPr>
          <p:cNvPr id="94" name="Google Shape;94;p16"/>
          <p:cNvSpPr txBox="1"/>
          <p:nvPr/>
        </p:nvSpPr>
        <p:spPr>
          <a:xfrm>
            <a:off x="4248025" y="4040800"/>
            <a:ext cx="4296600" cy="851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800">
                <a:solidFill>
                  <a:schemeClr val="dk1"/>
                </a:solidFill>
                <a:latin typeface="Roboto"/>
                <a:ea typeface="Roboto"/>
                <a:cs typeface="Roboto"/>
                <a:sym typeface="Roboto"/>
              </a:rPr>
              <a:t>Figure 1 from the paper. Displays </a:t>
            </a:r>
            <a:r>
              <a:rPr b="1" lang="en" sz="800">
                <a:solidFill>
                  <a:schemeClr val="dk1"/>
                </a:solidFill>
                <a:latin typeface="Roboto"/>
                <a:ea typeface="Roboto"/>
                <a:cs typeface="Roboto"/>
                <a:sym typeface="Roboto"/>
              </a:rPr>
              <a:t>power use in an example system</a:t>
            </a:r>
            <a:r>
              <a:rPr lang="en" sz="800">
                <a:solidFill>
                  <a:schemeClr val="dk1"/>
                </a:solidFill>
                <a:latin typeface="Roboto"/>
                <a:ea typeface="Roboto"/>
                <a:cs typeface="Roboto"/>
                <a:sym typeface="Roboto"/>
              </a:rPr>
              <a:t> created by the authors. Wedges are sized on a logarithmic scale.</a:t>
            </a:r>
            <a:endParaRPr sz="800">
              <a:solidFill>
                <a:schemeClr val="dk1"/>
              </a:solidFill>
              <a:latin typeface="Roboto"/>
              <a:ea typeface="Roboto"/>
              <a:cs typeface="Roboto"/>
              <a:sym typeface="Roboto"/>
            </a:endParaRPr>
          </a:p>
          <a:p>
            <a:pPr indent="0" lvl="0" marL="0" marR="0" rtl="0" algn="l">
              <a:lnSpc>
                <a:spcPct val="115000"/>
              </a:lnSpc>
              <a:spcBef>
                <a:spcPts val="1600"/>
              </a:spcBef>
              <a:spcAft>
                <a:spcPts val="1600"/>
              </a:spcAft>
              <a:buNone/>
            </a:pPr>
            <a:r>
              <a:rPr lang="en" sz="800">
                <a:solidFill>
                  <a:schemeClr val="dk1"/>
                </a:solidFill>
                <a:latin typeface="Roboto"/>
                <a:ea typeface="Roboto"/>
                <a:cs typeface="Roboto"/>
                <a:sym typeface="Roboto"/>
              </a:rPr>
              <a:t>System uses the “lowest-power variant of the ARM architecture currently available”, and many “state of the art” sensors, with the bluetooth module in pairing mode.</a:t>
            </a:r>
            <a:endParaRPr sz="800">
              <a:solidFill>
                <a:schemeClr val="dk1"/>
              </a:solidFill>
              <a:latin typeface="Roboto"/>
              <a:ea typeface="Roboto"/>
              <a:cs typeface="Roboto"/>
              <a:sym typeface="Roboto"/>
            </a:endParaRPr>
          </a:p>
        </p:txBody>
      </p:sp>
      <p:pic>
        <p:nvPicPr>
          <p:cNvPr id="95" name="Google Shape;95;p16"/>
          <p:cNvPicPr preferRelativeResize="0"/>
          <p:nvPr/>
        </p:nvPicPr>
        <p:blipFill>
          <a:blip r:embed="rId3">
            <a:alphaModFix/>
          </a:blip>
          <a:stretch>
            <a:fillRect/>
          </a:stretch>
        </p:blipFill>
        <p:spPr>
          <a:xfrm>
            <a:off x="4055575" y="833050"/>
            <a:ext cx="4681500" cy="3207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Approximation Overview</a:t>
            </a:r>
            <a:endParaRPr/>
          </a:p>
        </p:txBody>
      </p:sp>
      <p:sp>
        <p:nvSpPr>
          <p:cNvPr id="101" name="Google Shape;101;p1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Objective</a:t>
            </a:r>
            <a:r>
              <a:rPr lang="en"/>
              <a:t>:</a:t>
            </a:r>
            <a:endParaRPr/>
          </a:p>
          <a:p>
            <a:pPr indent="-317500" lvl="1" marL="914400" rtl="0" algn="l">
              <a:lnSpc>
                <a:spcPct val="115000"/>
              </a:lnSpc>
              <a:spcBef>
                <a:spcPts val="0"/>
              </a:spcBef>
              <a:spcAft>
                <a:spcPts val="0"/>
              </a:spcAft>
              <a:buSzPts val="1400"/>
              <a:buChar char="○"/>
            </a:pPr>
            <a:r>
              <a:rPr lang="en"/>
              <a:t>L</a:t>
            </a:r>
            <a:r>
              <a:rPr lang="en"/>
              <a:t>ower power use in sensor-heavy systems.</a:t>
            </a:r>
            <a:endParaRPr/>
          </a:p>
          <a:p>
            <a:pPr indent="-342900" lvl="0" marL="457200" rtl="0" algn="l">
              <a:lnSpc>
                <a:spcPct val="115000"/>
              </a:lnSpc>
              <a:spcBef>
                <a:spcPts val="0"/>
              </a:spcBef>
              <a:spcAft>
                <a:spcPts val="0"/>
              </a:spcAft>
              <a:buSzPts val="1800"/>
              <a:buChar char="●"/>
            </a:pPr>
            <a:r>
              <a:rPr lang="en"/>
              <a:t>Approximation Types</a:t>
            </a:r>
            <a:r>
              <a:rPr lang="en"/>
              <a:t>:</a:t>
            </a:r>
            <a:endParaRPr/>
          </a:p>
          <a:p>
            <a:pPr indent="-317500" lvl="1" marL="914400" rtl="0" algn="l">
              <a:lnSpc>
                <a:spcPct val="115000"/>
              </a:lnSpc>
              <a:spcBef>
                <a:spcPts val="0"/>
              </a:spcBef>
              <a:spcAft>
                <a:spcPts val="0"/>
              </a:spcAft>
              <a:buSzPts val="1400"/>
              <a:buChar char="○"/>
            </a:pPr>
            <a:r>
              <a:rPr lang="en"/>
              <a:t>Sensor power vs accuracy tradeoffs, efficient </a:t>
            </a:r>
            <a:r>
              <a:rPr lang="en"/>
              <a:t>data encoding, acceptably fuzzy output</a:t>
            </a:r>
            <a:endParaRPr/>
          </a:p>
          <a:p>
            <a:pPr indent="-342900" lvl="0" marL="457200" rtl="0" algn="l">
              <a:lnSpc>
                <a:spcPct val="115000"/>
              </a:lnSpc>
              <a:spcBef>
                <a:spcPts val="0"/>
              </a:spcBef>
              <a:spcAft>
                <a:spcPts val="0"/>
              </a:spcAft>
              <a:buSzPts val="1800"/>
              <a:buChar char="●"/>
            </a:pPr>
            <a:r>
              <a:rPr lang="en"/>
              <a:t>Parties involved: </a:t>
            </a:r>
            <a:endParaRPr/>
          </a:p>
          <a:p>
            <a:pPr indent="-317500" lvl="1" marL="914400" rtl="0" algn="l">
              <a:lnSpc>
                <a:spcPct val="115000"/>
              </a:lnSpc>
              <a:spcBef>
                <a:spcPts val="0"/>
              </a:spcBef>
              <a:spcAft>
                <a:spcPts val="0"/>
              </a:spcAft>
              <a:buSzPts val="1400"/>
              <a:buChar char="○"/>
            </a:pPr>
            <a:r>
              <a:rPr lang="en"/>
              <a:t>Sensor drivers, sensor circuits, programs that use data, consumers of output</a:t>
            </a:r>
            <a:endParaRPr/>
          </a:p>
          <a:p>
            <a:pPr indent="-342900" lvl="0" marL="457200" rtl="0" algn="l">
              <a:lnSpc>
                <a:spcPct val="115000"/>
              </a:lnSpc>
              <a:spcBef>
                <a:spcPts val="0"/>
              </a:spcBef>
              <a:spcAft>
                <a:spcPts val="0"/>
              </a:spcAft>
              <a:buSzPts val="1800"/>
              <a:buChar char="●"/>
            </a:pPr>
            <a:r>
              <a:rPr lang="en"/>
              <a:t>Strategies: </a:t>
            </a:r>
            <a:endParaRPr/>
          </a:p>
          <a:p>
            <a:pPr indent="-317500" lvl="1" marL="914400" rtl="0" algn="l">
              <a:spcBef>
                <a:spcPts val="0"/>
              </a:spcBef>
              <a:spcAft>
                <a:spcPts val="0"/>
              </a:spcAft>
              <a:buSzPts val="1400"/>
              <a:buChar char="○"/>
            </a:pPr>
            <a:r>
              <a:rPr lang="en"/>
              <a:t>Customize sensor drivers to accept error, limit sensor power</a:t>
            </a:r>
            <a:endParaRPr/>
          </a:p>
          <a:p>
            <a:pPr indent="-317500" lvl="1" marL="914400" rtl="0" algn="l">
              <a:spcBef>
                <a:spcPts val="0"/>
              </a:spcBef>
              <a:spcAft>
                <a:spcPts val="0"/>
              </a:spcAft>
              <a:buSzPts val="1400"/>
              <a:buChar char="○"/>
            </a:pPr>
            <a:r>
              <a:rPr lang="en"/>
              <a:t>Represent data in a way that is easier to transmit</a:t>
            </a:r>
            <a:endParaRPr/>
          </a:p>
          <a:p>
            <a:pPr indent="-317500" lvl="1" marL="914400" rtl="0" algn="l">
              <a:spcBef>
                <a:spcPts val="0"/>
              </a:spcBef>
              <a:spcAft>
                <a:spcPts val="0"/>
              </a:spcAft>
              <a:buSzPts val="1400"/>
              <a:buChar char="○"/>
            </a:pPr>
            <a:r>
              <a:rPr lang="en"/>
              <a:t>Optimize outputs to have error that is unnoticeable by the consumer (humans or systems)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Inputs: Assumptions of Noise</a:t>
            </a:r>
            <a:endParaRPr/>
          </a:p>
        </p:txBody>
      </p:sp>
      <p:sp>
        <p:nvSpPr>
          <p:cNvPr id="107" name="Google Shape;107;p1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have intrinsic noise. Can we accept more uncertainty to save power?</a:t>
            </a:r>
            <a:endParaRPr/>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Approximate Inputs: Assumptions of Noise</a:t>
            </a:r>
            <a:endParaRPr/>
          </a:p>
        </p:txBody>
      </p:sp>
      <p:sp>
        <p:nvSpPr>
          <p:cNvPr id="113" name="Google Shape;113;p1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have intrinsic noise. Can we accept more uncertainty to save power?</a:t>
            </a:r>
            <a:endParaRPr/>
          </a:p>
          <a:p>
            <a:pPr indent="0" lvl="0" marL="0" rtl="0" algn="l">
              <a:spcBef>
                <a:spcPts val="1600"/>
              </a:spcBef>
              <a:spcAft>
                <a:spcPts val="0"/>
              </a:spcAft>
              <a:buNone/>
            </a:pPr>
            <a:r>
              <a:rPr lang="en"/>
              <a:t>Lax: “Lax provides a device driver abstraction that enables sensor data consumers to specify how much sensor error they can tolerate.” [18]</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14" name="Google Shape;114;p19"/>
          <p:cNvPicPr preferRelativeResize="0"/>
          <p:nvPr/>
        </p:nvPicPr>
        <p:blipFill>
          <a:blip r:embed="rId3">
            <a:alphaModFix/>
          </a:blip>
          <a:stretch>
            <a:fillRect/>
          </a:stretch>
        </p:blipFill>
        <p:spPr>
          <a:xfrm>
            <a:off x="1590675" y="2990288"/>
            <a:ext cx="5962650" cy="1933575"/>
          </a:xfrm>
          <a:prstGeom prst="rect">
            <a:avLst/>
          </a:prstGeom>
          <a:noFill/>
          <a:ln>
            <a:noFill/>
          </a:ln>
        </p:spPr>
      </p:pic>
      <p:sp>
        <p:nvSpPr>
          <p:cNvPr id="115" name="Google Shape;115;p19"/>
          <p:cNvSpPr txBox="1"/>
          <p:nvPr/>
        </p:nvSpPr>
        <p:spPr>
          <a:xfrm>
            <a:off x="2270400" y="2686475"/>
            <a:ext cx="4603200" cy="2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Roboto"/>
                <a:ea typeface="Roboto"/>
                <a:cs typeface="Roboto"/>
                <a:sym typeface="Roboto"/>
              </a:rPr>
              <a:t>An example pedometer block diagram:</a:t>
            </a:r>
            <a:endParaRPr sz="1300">
              <a:solidFill>
                <a:schemeClr val="dk1"/>
              </a:solidFill>
              <a:latin typeface="Roboto"/>
              <a:ea typeface="Roboto"/>
              <a:cs typeface="Roboto"/>
              <a:sym typeface="Roboto"/>
            </a:endParaRPr>
          </a:p>
        </p:txBody>
      </p:sp>
      <p:sp>
        <p:nvSpPr>
          <p:cNvPr id="116" name="Google Shape;116;p19"/>
          <p:cNvSpPr txBox="1"/>
          <p:nvPr/>
        </p:nvSpPr>
        <p:spPr>
          <a:xfrm>
            <a:off x="2969700" y="48558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[18].</a:t>
            </a:r>
            <a:endParaRPr sz="120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Lax: The Software Portion</a:t>
            </a:r>
            <a:endParaRPr/>
          </a:p>
        </p:txBody>
      </p:sp>
      <p:sp>
        <p:nvSpPr>
          <p:cNvPr id="122" name="Google Shape;122;p2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Lax is a configurable library. Error bounds and device information are provided by the programmer. </a:t>
            </a:r>
            <a:endParaRPr/>
          </a:p>
        </p:txBody>
      </p:sp>
      <p:pic>
        <p:nvPicPr>
          <p:cNvPr id="123" name="Google Shape;123;p20"/>
          <p:cNvPicPr preferRelativeResize="0"/>
          <p:nvPr/>
        </p:nvPicPr>
        <p:blipFill>
          <a:blip r:embed="rId3">
            <a:alphaModFix/>
          </a:blip>
          <a:stretch>
            <a:fillRect/>
          </a:stretch>
        </p:blipFill>
        <p:spPr>
          <a:xfrm>
            <a:off x="109538" y="2517750"/>
            <a:ext cx="8924925" cy="2209800"/>
          </a:xfrm>
          <a:prstGeom prst="rect">
            <a:avLst/>
          </a:prstGeom>
          <a:noFill/>
          <a:ln>
            <a:noFill/>
          </a:ln>
        </p:spPr>
      </p:pic>
      <p:sp>
        <p:nvSpPr>
          <p:cNvPr id="124" name="Google Shape;124;p20"/>
          <p:cNvSpPr txBox="1"/>
          <p:nvPr/>
        </p:nvSpPr>
        <p:spPr>
          <a:xfrm>
            <a:off x="2969700" y="48558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[18].</a:t>
            </a:r>
            <a:endParaRPr sz="12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Lax: The Hardware Portion</a:t>
            </a:r>
            <a:endParaRPr/>
          </a:p>
        </p:txBody>
      </p:sp>
      <p:sp>
        <p:nvSpPr>
          <p:cNvPr id="130" name="Google Shape;130;p21"/>
          <p:cNvSpPr txBox="1"/>
          <p:nvPr>
            <p:ph idx="1" type="body"/>
          </p:nvPr>
        </p:nvSpPr>
        <p:spPr>
          <a:xfrm>
            <a:off x="387900" y="1489825"/>
            <a:ext cx="28314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Lax must be able to dynamically control the sensor’s voltage level.</a:t>
            </a:r>
            <a:endParaRPr/>
          </a:p>
          <a:p>
            <a:pPr indent="0" lvl="0" marL="0" rtl="0" algn="l">
              <a:spcBef>
                <a:spcPts val="1600"/>
              </a:spcBef>
              <a:spcAft>
                <a:spcPts val="0"/>
              </a:spcAft>
              <a:buNone/>
            </a:pPr>
            <a:r>
              <a:rPr lang="en"/>
              <a:t>A programmable voltage regulator can be used.</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31" name="Google Shape;131;p21"/>
          <p:cNvPicPr preferRelativeResize="0"/>
          <p:nvPr/>
        </p:nvPicPr>
        <p:blipFill>
          <a:blip r:embed="rId3">
            <a:alphaModFix/>
          </a:blip>
          <a:stretch>
            <a:fillRect/>
          </a:stretch>
        </p:blipFill>
        <p:spPr>
          <a:xfrm>
            <a:off x="3925838" y="1533125"/>
            <a:ext cx="3438525" cy="2876550"/>
          </a:xfrm>
          <a:prstGeom prst="rect">
            <a:avLst/>
          </a:prstGeom>
          <a:noFill/>
          <a:ln>
            <a:noFill/>
          </a:ln>
        </p:spPr>
      </p:pic>
      <p:sp>
        <p:nvSpPr>
          <p:cNvPr id="132" name="Google Shape;132;p21"/>
          <p:cNvSpPr txBox="1"/>
          <p:nvPr/>
        </p:nvSpPr>
        <p:spPr>
          <a:xfrm>
            <a:off x="2969700" y="4855875"/>
            <a:ext cx="3204600" cy="222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solidFill>
                  <a:schemeClr val="dk1"/>
                </a:solidFill>
                <a:latin typeface="Roboto"/>
                <a:ea typeface="Roboto"/>
                <a:cs typeface="Roboto"/>
                <a:sym typeface="Roboto"/>
              </a:rPr>
              <a:t>Figures</a:t>
            </a:r>
            <a:r>
              <a:rPr lang="en" sz="1200">
                <a:latin typeface="Roboto"/>
                <a:ea typeface="Roboto"/>
                <a:cs typeface="Roboto"/>
                <a:sym typeface="Roboto"/>
              </a:rPr>
              <a:t> </a:t>
            </a:r>
            <a:r>
              <a:rPr lang="en" sz="1200">
                <a:solidFill>
                  <a:schemeClr val="dk1"/>
                </a:solidFill>
                <a:latin typeface="Roboto"/>
                <a:ea typeface="Roboto"/>
                <a:cs typeface="Roboto"/>
                <a:sym typeface="Roboto"/>
              </a:rPr>
              <a:t>from [18].</a:t>
            </a:r>
            <a:endParaRPr sz="1200">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